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1" r:id="rId2"/>
    <p:sldMasterId id="2147483659" r:id="rId3"/>
  </p:sldMasterIdLst>
  <p:notesMasterIdLst>
    <p:notesMasterId r:id="rId5"/>
  </p:notesMasterIdLst>
  <p:handoutMasterIdLst>
    <p:handoutMasterId r:id="rId6"/>
  </p:handoutMasterIdLst>
  <p:sldIdLst>
    <p:sldId id="467" r:id="rId4"/>
  </p:sldIdLst>
  <p:sldSz cx="9144000" cy="6858000" type="screen4x3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9E2F"/>
    <a:srgbClr val="78BE20"/>
    <a:srgbClr val="FC7701"/>
    <a:srgbClr val="F2401F"/>
    <a:srgbClr val="FF3300"/>
    <a:srgbClr val="E7401F"/>
    <a:srgbClr val="007942"/>
    <a:srgbClr val="0066FF"/>
    <a:srgbClr val="FCDC41"/>
    <a:srgbClr val="324A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266" autoAdjust="0"/>
    <p:restoredTop sz="95221" autoAdjust="0"/>
  </p:normalViewPr>
  <p:slideViewPr>
    <p:cSldViewPr snapToGrid="0" snapToObjects="1">
      <p:cViewPr varScale="1">
        <p:scale>
          <a:sx n="126" d="100"/>
          <a:sy n="126" d="100"/>
        </p:scale>
        <p:origin x="1984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9" d="100"/>
          <a:sy n="69" d="100"/>
        </p:scale>
        <p:origin x="325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92BF15-CC46-4F83-A4A9-D6AA6EBEBC65}" type="datetimeFigureOut">
              <a:rPr lang="en-US" smtClean="0"/>
              <a:t>7/10/23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8E12E7-533D-490C-A726-07D88BACB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9991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8B8C13ED-9018-46D4-839C-FFF505109A27}" type="datetimeFigureOut">
              <a:rPr lang="en-US" smtClean="0"/>
              <a:t>7/10/23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5ECB1083-D2D7-4D15-8A7E-3FFE75B35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458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CB1083-D2D7-4D15-8A7E-3FFE75B35E5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009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reen-panormic_rv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5" y="0"/>
            <a:ext cx="9231965" cy="69250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F31BF-7BAA-B545-8A54-BD6165549183}" type="datetimeFigureOut">
              <a:rPr lang="en-US" smtClean="0"/>
              <a:pPr/>
              <a:t>7/10/23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DF3B2-5B0F-514C-AE92-94CAAA68DD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01B4-8D36-43EA-9C61-A9C4DF6F6FEC}" type="datetimeFigureOut">
              <a:rPr lang="en-US" smtClean="0"/>
              <a:t>7/10/23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42B8-4953-4413-A21E-CF250FD74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60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01B4-8D36-43EA-9C61-A9C4DF6F6FEC}" type="datetimeFigureOut">
              <a:rPr lang="en-US" smtClean="0"/>
              <a:t>7/10/23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42B8-4953-4413-A21E-CF250FD74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9915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01B4-8D36-43EA-9C61-A9C4DF6F6FEC}" type="datetimeFigureOut">
              <a:rPr lang="en-US" smtClean="0"/>
              <a:t>7/10/23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42B8-4953-4413-A21E-CF250FD74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198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01B4-8D36-43EA-9C61-A9C4DF6F6FEC}" type="datetimeFigureOut">
              <a:rPr lang="en-US" smtClean="0"/>
              <a:t>7/10/23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42B8-4953-4413-A21E-CF250FD74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0521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01B4-8D36-43EA-9C61-A9C4DF6F6FEC}" type="datetimeFigureOut">
              <a:rPr lang="en-US" smtClean="0"/>
              <a:t>7/10/23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42B8-4953-4413-A21E-CF250FD74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9658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01B4-8D36-43EA-9C61-A9C4DF6F6FEC}" type="datetimeFigureOut">
              <a:rPr lang="en-US" smtClean="0"/>
              <a:t>7/10/23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42B8-4953-4413-A21E-CF250FD74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8025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01B4-8D36-43EA-9C61-A9C4DF6F6FEC}" type="datetimeFigureOut">
              <a:rPr lang="en-US" smtClean="0"/>
              <a:t>7/10/23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42B8-4953-4413-A21E-CF250FD74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2619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01B4-8D36-43EA-9C61-A9C4DF6F6FEC}" type="datetimeFigureOut">
              <a:rPr lang="en-US" smtClean="0"/>
              <a:t>7/10/23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42B8-4953-4413-A21E-CF250FD74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1863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01B4-8D36-43EA-9C61-A9C4DF6F6FEC}" type="datetimeFigureOut">
              <a:rPr lang="en-US" smtClean="0"/>
              <a:t>7/10/23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42B8-4953-4413-A21E-CF250FD74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7058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01B4-8D36-43EA-9C61-A9C4DF6F6FEC}" type="datetimeFigureOut">
              <a:rPr lang="en-US" smtClean="0"/>
              <a:t>7/10/23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42B8-4953-4413-A21E-CF250FD74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87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2329"/>
            <a:ext cx="8229600" cy="114300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7892"/>
            <a:ext cx="8229600" cy="4220806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10966"/>
            <a:ext cx="21336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03F31BF-7BAA-B545-8A54-BD6165549183}" type="datetimeFigureOut">
              <a:rPr lang="en-US" smtClean="0"/>
              <a:pPr/>
              <a:t>7/10/23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10966"/>
            <a:ext cx="28956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63248" y="6310966"/>
            <a:ext cx="21336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644DF3B2-5B0F-514C-AE92-94CAAA68DD3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430945"/>
            <a:ext cx="9214338" cy="321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01B4-8D36-43EA-9C61-A9C4DF6F6FEC}" type="datetimeFigureOut">
              <a:rPr lang="en-US" smtClean="0"/>
              <a:t>7/10/23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42B8-4953-4413-A21E-CF250FD74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33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A525A-BFDB-494C-BA1E-2EC507A6D688}" type="datetimeFigureOut">
              <a:rPr lang="en-US" smtClean="0"/>
              <a:t>7/10/23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D54D-C86B-4BE8-BC46-4FBFB6A07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0466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A525A-BFDB-494C-BA1E-2EC507A6D688}" type="datetimeFigureOut">
              <a:rPr lang="en-US" smtClean="0"/>
              <a:t>7/10/23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D54D-C86B-4BE8-BC46-4FBFB6A07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29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A525A-BFDB-494C-BA1E-2EC507A6D688}" type="datetimeFigureOut">
              <a:rPr lang="en-US" smtClean="0"/>
              <a:t>7/10/23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D54D-C86B-4BE8-BC46-4FBFB6A07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1021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A525A-BFDB-494C-BA1E-2EC507A6D688}" type="datetimeFigureOut">
              <a:rPr lang="en-US" smtClean="0"/>
              <a:t>7/10/23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D54D-C86B-4BE8-BC46-4FBFB6A07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7017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A525A-BFDB-494C-BA1E-2EC507A6D688}" type="datetimeFigureOut">
              <a:rPr lang="en-US" smtClean="0"/>
              <a:t>7/10/23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D54D-C86B-4BE8-BC46-4FBFB6A07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0155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A525A-BFDB-494C-BA1E-2EC507A6D688}" type="datetimeFigureOut">
              <a:rPr lang="en-US" smtClean="0"/>
              <a:t>7/10/23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D54D-C86B-4BE8-BC46-4FBFB6A07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3955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A525A-BFDB-494C-BA1E-2EC507A6D688}" type="datetimeFigureOut">
              <a:rPr lang="en-US" smtClean="0"/>
              <a:t>7/10/23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D54D-C86B-4BE8-BC46-4FBFB6A07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2623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A525A-BFDB-494C-BA1E-2EC507A6D688}" type="datetimeFigureOut">
              <a:rPr lang="en-US" smtClean="0"/>
              <a:t>7/10/23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D54D-C86B-4BE8-BC46-4FBFB6A07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3132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A525A-BFDB-494C-BA1E-2EC507A6D688}" type="datetimeFigureOut">
              <a:rPr lang="en-US" smtClean="0"/>
              <a:t>7/10/23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D54D-C86B-4BE8-BC46-4FBFB6A07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745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2800" b="1" cap="all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03F31BF-7BAA-B545-8A54-BD6165549183}" type="datetimeFigureOut">
              <a:rPr lang="en-US" smtClean="0"/>
              <a:pPr/>
              <a:t>7/10/23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644DF3B2-5B0F-514C-AE92-94CAAA68DD3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430945"/>
            <a:ext cx="9214338" cy="321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A525A-BFDB-494C-BA1E-2EC507A6D688}" type="datetimeFigureOut">
              <a:rPr lang="en-US" smtClean="0"/>
              <a:t>7/10/23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D54D-C86B-4BE8-BC46-4FBFB6A07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6470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A525A-BFDB-494C-BA1E-2EC507A6D688}" type="datetimeFigureOut">
              <a:rPr lang="en-US" smtClean="0"/>
              <a:t>7/10/23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D54D-C86B-4BE8-BC46-4FBFB6A07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985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4445"/>
            <a:ext cx="8229600" cy="114300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0008"/>
            <a:ext cx="4038600" cy="4204524"/>
          </a:xfrm>
        </p:spPr>
        <p:txBody>
          <a:bodyPr/>
          <a:lstStyle>
            <a:lvl1pPr>
              <a:defRPr sz="28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0008"/>
            <a:ext cx="4038600" cy="4204525"/>
          </a:xfrm>
        </p:spPr>
        <p:txBody>
          <a:bodyPr/>
          <a:lstStyle>
            <a:lvl1pPr>
              <a:defRPr sz="28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50518"/>
            <a:ext cx="21336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03F31BF-7BAA-B545-8A54-BD6165549183}" type="datetimeFigureOut">
              <a:rPr lang="en-US" smtClean="0"/>
              <a:pPr/>
              <a:t>7/10/23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50518"/>
            <a:ext cx="28956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50518"/>
            <a:ext cx="21336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644DF3B2-5B0F-514C-AE92-94CAAA68DD3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430945"/>
            <a:ext cx="9214338" cy="321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1747"/>
            <a:ext cx="8229600" cy="114300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461985"/>
            <a:ext cx="4040188" cy="3670555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461985"/>
            <a:ext cx="4041775" cy="3670555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78335"/>
            <a:ext cx="21336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03F31BF-7BAA-B545-8A54-BD6165549183}" type="datetimeFigureOut">
              <a:rPr lang="en-US" smtClean="0"/>
              <a:pPr/>
              <a:t>7/10/23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78335"/>
            <a:ext cx="28956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78335"/>
            <a:ext cx="21336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644DF3B2-5B0F-514C-AE92-94CAAA68DD3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430945"/>
            <a:ext cx="9214338" cy="321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1881"/>
            <a:ext cx="8229600" cy="114300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03F31BF-7BAA-B545-8A54-BD6165549183}" type="datetimeFigureOut">
              <a:rPr lang="en-US" smtClean="0"/>
              <a:pPr/>
              <a:t>7/10/23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644DF3B2-5B0F-514C-AE92-94CAAA68DD3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6430945"/>
            <a:ext cx="9214338" cy="321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F31BF-7BAA-B545-8A54-BD6165549183}" type="datetimeFigureOut">
              <a:rPr lang="en-US" smtClean="0"/>
              <a:pPr/>
              <a:t>7/10/23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DF3B2-5B0F-514C-AE92-94CAAA68DD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6430945"/>
            <a:ext cx="9214338" cy="321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03F31BF-7BAA-B545-8A54-BD6165549183}" type="datetimeFigureOut">
              <a:rPr lang="en-US" smtClean="0"/>
              <a:pPr/>
              <a:t>7/10/23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644DF3B2-5B0F-514C-AE92-94CAAA68DD3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430945"/>
            <a:ext cx="9214338" cy="321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ll gree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 userDrawn="1"/>
        </p:nvSpPr>
        <p:spPr>
          <a:xfrm>
            <a:off x="38100" y="153454"/>
            <a:ext cx="9105900" cy="457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400" dirty="0">
              <a:solidFill>
                <a:srgbClr val="509E2F"/>
              </a:solidFill>
              <a:latin typeface="Orgon Slab" panose="02000503000000020004" pitchFamily="50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 userDrawn="1"/>
        </p:nvSpPr>
        <p:spPr bwMode="auto">
          <a:xfrm>
            <a:off x="128822" y="914729"/>
            <a:ext cx="4267200" cy="3158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SzPct val="90000"/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rgbClr val="33CC33"/>
              </a:buClr>
              <a:buSzPct val="75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14300" indent="-114300">
              <a:buFontTx/>
              <a:buNone/>
            </a:pPr>
            <a:endParaRPr lang="en-US" altLang="en-US" sz="1200" b="1" dirty="0">
              <a:latin typeface="+mj-lt"/>
            </a:endParaRPr>
          </a:p>
          <a:p>
            <a:pPr marL="114300" indent="-114300">
              <a:buFontTx/>
              <a:buNone/>
            </a:pPr>
            <a:endParaRPr lang="en-US" altLang="en-US" sz="1200" b="1" dirty="0">
              <a:latin typeface="+mj-lt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19050" y="4228305"/>
            <a:ext cx="4381500" cy="2629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SzPct val="90000"/>
              <a:buBlip>
                <a:blip r:embed="rId3"/>
              </a:buBlip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rgbClr val="33CC33"/>
              </a:buClr>
              <a:buSzPct val="75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0"/>
              </a:spcBef>
              <a:buSzTx/>
              <a:buFontTx/>
              <a:buNone/>
            </a:pPr>
            <a:endParaRPr lang="en-US" altLang="en-US" sz="1200" dirty="0">
              <a:latin typeface="Orgon Slab" panose="02000503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49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F31BF-7BAA-B545-8A54-BD6165549183}" type="datetimeFigureOut">
              <a:rPr lang="en-US" smtClean="0"/>
              <a:pPr/>
              <a:t>7/10/23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DF3B2-5B0F-514C-AE92-94CAAA68DD3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green-stripe.jpg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15" y="0"/>
            <a:ext cx="9231965" cy="6925056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6503300"/>
            <a:ext cx="1853965" cy="24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US" altLang="en-US" sz="1000" dirty="0">
                <a:solidFill>
                  <a:srgbClr val="006000"/>
                </a:solidFill>
                <a:latin typeface="Times New Roman" pitchFamily="18" charset="0"/>
              </a:rPr>
              <a:t>Ian Ferguson</a:t>
            </a:r>
            <a:r>
              <a:rPr lang="en-US" altLang="en-US" sz="1000" baseline="0" dirty="0">
                <a:solidFill>
                  <a:srgbClr val="006000"/>
                </a:solidFill>
                <a:latin typeface="Times New Roman" pitchFamily="18" charset="0"/>
              </a:rPr>
              <a:t> </a:t>
            </a:r>
            <a:r>
              <a:rPr lang="en-US" altLang="en-US" sz="1000" dirty="0">
                <a:solidFill>
                  <a:srgbClr val="006000"/>
                </a:solidFill>
                <a:latin typeface="Times New Roman" pitchFamily="18" charset="0"/>
              </a:rPr>
              <a:t>(ianf@mst.edu)</a:t>
            </a:r>
          </a:p>
        </p:txBody>
      </p:sp>
      <p:sp>
        <p:nvSpPr>
          <p:cNvPr id="10" name="Rectangle 8"/>
          <p:cNvSpPr>
            <a:spLocks noChangeArrowheads="1"/>
          </p:cNvSpPr>
          <p:nvPr userDrawn="1"/>
        </p:nvSpPr>
        <p:spPr bwMode="auto">
          <a:xfrm>
            <a:off x="5067300" y="6503299"/>
            <a:ext cx="4148711" cy="24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1000" baseline="0" dirty="0">
                <a:solidFill>
                  <a:srgbClr val="006000"/>
                </a:solidFill>
                <a:latin typeface="Times New Roman" pitchFamily="18" charset="0"/>
              </a:rPr>
              <a:t>College of Engineering and Computing: ABET Visit, </a:t>
            </a:r>
            <a:r>
              <a:rPr lang="en-US" altLang="en-US" sz="1000" dirty="0">
                <a:solidFill>
                  <a:srgbClr val="006000"/>
                </a:solidFill>
                <a:latin typeface="Times New Roman" pitchFamily="18" charset="0"/>
              </a:rPr>
              <a:t>Oct. 2014</a:t>
            </a:r>
            <a:r>
              <a:rPr lang="en-US" altLang="en-US" sz="1000" baseline="0" dirty="0">
                <a:solidFill>
                  <a:srgbClr val="006000"/>
                </a:solidFill>
                <a:latin typeface="Times New Roman" pitchFamily="18" charset="0"/>
              </a:rPr>
              <a:t> </a:t>
            </a:r>
            <a:r>
              <a:rPr lang="en-US" altLang="en-US" sz="1000" dirty="0">
                <a:solidFill>
                  <a:srgbClr val="006000"/>
                </a:solidFill>
                <a:latin typeface="Times New Roman" pitchFamily="18" charset="0"/>
              </a:rPr>
              <a:t>Slide [</a:t>
            </a:r>
            <a:fld id="{F872AE7D-4622-4700-AF22-F0D206F25D94}" type="slidenum">
              <a:rPr lang="en-US" altLang="en-US" sz="1000" smtClean="0">
                <a:solidFill>
                  <a:srgbClr val="006000"/>
                </a:solidFill>
                <a:latin typeface="Times New Roman" pitchFamily="18" charset="0"/>
              </a:rPr>
              <a:t>‹#›</a:t>
            </a:fld>
            <a:r>
              <a:rPr lang="en-US" altLang="en-US" sz="1000" dirty="0">
                <a:solidFill>
                  <a:srgbClr val="006000"/>
                </a:solidFill>
                <a:latin typeface="Times New Roman" pitchFamily="18" charset="0"/>
              </a:rPr>
              <a:t>]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430945"/>
            <a:ext cx="9214338" cy="321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101B4-8D36-43EA-9C61-A9C4DF6F6FEC}" type="datetimeFigureOut">
              <a:rPr lang="en-US" smtClean="0"/>
              <a:t>7/10/23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A42B8-4953-4413-A21E-CF250FD74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150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A525A-BFDB-494C-BA1E-2EC507A6D688}" type="datetimeFigureOut">
              <a:rPr lang="en-US" smtClean="0"/>
              <a:t>7/10/23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DD54D-C86B-4BE8-BC46-4FBFB6A07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327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mailto:huangy@mst.edu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jpg"/><Relationship Id="rId5" Type="http://schemas.openxmlformats.org/officeDocument/2006/relationships/hyperlink" Target="http://www.ncbi.nlm.nih.gov/sites/myncbi/1DYnjhHrQMXQu/bibliography/47524963/public/?sort=da%20te%20&amp;direction=ascending" TargetMode="External"/><Relationship Id="rId4" Type="http://schemas.openxmlformats.org/officeDocument/2006/relationships/hyperlink" Target="https://sites.mst.edu/huangy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>
            <a:extLst>
              <a:ext uri="{FF2B5EF4-FFF2-40B4-BE49-F238E27FC236}">
                <a16:creationId xmlns:a16="http://schemas.microsoft.com/office/drawing/2014/main" id="{F06ADDE2-5266-CBFD-C551-9ED236AC3D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2906" y="846960"/>
            <a:ext cx="4371458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4300" indent="-1143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altLang="en-US" sz="1300" dirty="0"/>
              <a:t>Targeted Drug Delivery System to Treat Triple Negative Breast Cancer and Other Types of Cancers</a:t>
            </a:r>
          </a:p>
          <a:p>
            <a:pPr>
              <a:spcBef>
                <a:spcPct val="0"/>
              </a:spcBef>
              <a:defRPr/>
            </a:pPr>
            <a:endParaRPr lang="en-US" altLang="en-US" sz="1300" dirty="0"/>
          </a:p>
          <a:p>
            <a:pPr>
              <a:spcBef>
                <a:spcPct val="0"/>
              </a:spcBef>
              <a:defRPr/>
            </a:pPr>
            <a:endParaRPr lang="en-US" altLang="en-US" sz="1300" dirty="0"/>
          </a:p>
          <a:p>
            <a:pPr>
              <a:spcBef>
                <a:spcPct val="0"/>
              </a:spcBef>
              <a:defRPr/>
            </a:pPr>
            <a:endParaRPr lang="en-US" altLang="en-US" sz="1300" dirty="0"/>
          </a:p>
          <a:p>
            <a:pPr>
              <a:spcBef>
                <a:spcPct val="0"/>
              </a:spcBef>
              <a:defRPr/>
            </a:pPr>
            <a:endParaRPr lang="en-US" altLang="en-US" sz="1300" dirty="0"/>
          </a:p>
          <a:p>
            <a:pPr>
              <a:spcBef>
                <a:spcPct val="0"/>
              </a:spcBef>
              <a:defRPr/>
            </a:pPr>
            <a:endParaRPr lang="en-US" altLang="en-US" sz="1300" dirty="0"/>
          </a:p>
          <a:p>
            <a:pPr>
              <a:spcBef>
                <a:spcPct val="0"/>
              </a:spcBef>
              <a:defRPr/>
            </a:pPr>
            <a:endParaRPr lang="en-US" altLang="en-US" sz="1300" dirty="0"/>
          </a:p>
          <a:p>
            <a:pPr>
              <a:spcBef>
                <a:spcPts val="600"/>
              </a:spcBef>
              <a:defRPr/>
            </a:pPr>
            <a:r>
              <a:rPr lang="en-US" altLang="en-US" sz="1300" dirty="0"/>
              <a:t>Health Effects of Electronic Cigarette Aerosols Evaluated with a Novel Simulated Respiratory System</a:t>
            </a:r>
          </a:p>
          <a:p>
            <a:pPr>
              <a:spcBef>
                <a:spcPct val="0"/>
              </a:spcBef>
              <a:defRPr/>
            </a:pPr>
            <a:endParaRPr lang="en-US" altLang="en-US" sz="1300" dirty="0"/>
          </a:p>
        </p:txBody>
      </p:sp>
      <p:cxnSp>
        <p:nvCxnSpPr>
          <p:cNvPr id="2" name="Straight Connector 1"/>
          <p:cNvCxnSpPr/>
          <p:nvPr/>
        </p:nvCxnSpPr>
        <p:spPr>
          <a:xfrm flipV="1">
            <a:off x="4457700" y="849309"/>
            <a:ext cx="38100" cy="5871531"/>
          </a:xfrm>
          <a:prstGeom prst="line">
            <a:avLst/>
          </a:prstGeom>
          <a:ln>
            <a:solidFill>
              <a:srgbClr val="509E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97258" y="4016211"/>
            <a:ext cx="89494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 txBox="1">
            <a:spLocks/>
          </p:cNvSpPr>
          <p:nvPr/>
        </p:nvSpPr>
        <p:spPr>
          <a:xfrm>
            <a:off x="38100" y="78059"/>
            <a:ext cx="9105900" cy="63876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00" dirty="0">
                <a:solidFill>
                  <a:srgbClr val="509E2F"/>
                </a:solidFill>
                <a:latin typeface="Orgon Slab" panose="02000503000000020004" pitchFamily="50" charset="0"/>
              </a:rPr>
              <a:t>DEPARTMENT OF BIOLOGICAL SCIENCES</a:t>
            </a:r>
          </a:p>
          <a:p>
            <a:r>
              <a:rPr lang="en-US" sz="2800" dirty="0" err="1">
                <a:latin typeface="Orgon Slab" panose="02000503000000020004" pitchFamily="50" charset="0"/>
              </a:rPr>
              <a:t>Nanobioscience</a:t>
            </a:r>
            <a:r>
              <a:rPr lang="en-US" sz="2800" dirty="0">
                <a:latin typeface="Orgon Slab" panose="02000503000000020004" pitchFamily="50" charset="0"/>
              </a:rPr>
              <a:t> and Molecular Toxicology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33347" y="872933"/>
            <a:ext cx="4324354" cy="3137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4300" indent="-1143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altLang="en-US" sz="1300" dirty="0"/>
              <a:t>Drug Delivery Platforms</a:t>
            </a:r>
          </a:p>
          <a:p>
            <a:pPr marL="282575" lvl="1" indent="0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en-US" sz="1100" dirty="0"/>
              <a:t>Develop carrier platforms to deliver biologically active molecules </a:t>
            </a:r>
            <a:r>
              <a:rPr lang="en-US" sz="1100" i="1" dirty="0"/>
              <a:t>in vitro</a:t>
            </a:r>
            <a:r>
              <a:rPr lang="en-US" sz="1100" dirty="0"/>
              <a:t> and </a:t>
            </a:r>
            <a:r>
              <a:rPr lang="en-US" sz="1100" i="1" dirty="0"/>
              <a:t>in vivo </a:t>
            </a:r>
            <a:r>
              <a:rPr lang="en-US" sz="1100" dirty="0"/>
              <a:t>for basic science research and biomedical applications such as disease treatment (e.g., breast cancer) and tissue regeneration (e.g. bone regeneration and wound healing)</a:t>
            </a:r>
            <a:endParaRPr lang="en-US" altLang="en-US" sz="1100" dirty="0"/>
          </a:p>
          <a:p>
            <a:pPr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altLang="en-US" sz="1300" dirty="0"/>
              <a:t>Environmental Toxicology and Health</a:t>
            </a:r>
          </a:p>
          <a:p>
            <a:pPr marL="454025" lvl="1" indent="-1714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100" dirty="0"/>
              <a:t>Investigate adverse health effects caused by environmental, physical, and chemical factors. Identify pathways of injuries that lead to better and efficient medical treatment</a:t>
            </a:r>
            <a:endParaRPr lang="en-US" altLang="en-US" sz="1300" dirty="0"/>
          </a:p>
          <a:p>
            <a:pPr marL="454025" lvl="1" indent="-17145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/>
              <a:t>Study toxic effects of environmental chemicals such as pharmaceuticals, phytochemicals, e-cigarette, and industrial chemicals on humans and the environment</a:t>
            </a:r>
          </a:p>
          <a:p>
            <a:pPr>
              <a:spcBef>
                <a:spcPct val="0"/>
              </a:spcBef>
              <a:defRPr/>
            </a:pPr>
            <a:r>
              <a:rPr lang="en-US" altLang="en-US" sz="1300" dirty="0"/>
              <a:t>Indoor Pathogens (Bioaerosols) and Inhalation Toxicology</a:t>
            </a: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49308" y="3984742"/>
            <a:ext cx="4168197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9063" indent="-1190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1200" b="1" u="sng" dirty="0" err="1">
                <a:solidFill>
                  <a:srgbClr val="509E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PoC</a:t>
            </a:r>
            <a:endParaRPr lang="en-US" altLang="en-US" sz="1200" b="1" u="sng" dirty="0">
              <a:solidFill>
                <a:srgbClr val="509E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Yue-Wern Huang, Professor 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E-Mail: </a:t>
            </a: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huangy@mst.edu</a:t>
            </a:r>
            <a:endParaRPr lang="en-US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Website: </a:t>
            </a: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https://sites.mst.edu/huangy/</a:t>
            </a: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Phone: 1-573-341-6589</a:t>
            </a:r>
            <a:endParaRPr lang="en-US" altLang="en-US" sz="1200" b="1" u="sng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 u="sng" dirty="0">
                <a:solidFill>
                  <a:srgbClr val="509E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Funding</a:t>
            </a:r>
          </a:p>
          <a:p>
            <a:pPr>
              <a:spcBef>
                <a:spcPct val="0"/>
              </a:spcBef>
            </a:pP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Funding agencies: NSF, NIH, USEPA, US Army Research Laboratories, US Fish and Wildlife Service, US Geological Survey, Missouri DNR, Missouri Department of Conservation, St. Louis Zoo, Doe Run Company</a:t>
            </a: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4515823" y="4008527"/>
            <a:ext cx="4474742" cy="1957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9063" indent="-1190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>
              <a:lnSpc>
                <a:spcPct val="105000"/>
              </a:lnSpc>
              <a:buFontTx/>
              <a:buNone/>
            </a:pPr>
            <a:r>
              <a:rPr lang="en-US" altLang="en-US" sz="1200" b="1" dirty="0">
                <a:solidFill>
                  <a:srgbClr val="509E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Keywords: </a:t>
            </a:r>
          </a:p>
          <a:p>
            <a:pPr marL="9525" indent="-9525">
              <a:lnSpc>
                <a:spcPct val="105000"/>
              </a:lnSpc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Drug delivery; toxicology; biomaterials; tissue regeneration; indoor pathogens (bioaerosols); electronic cigarette; inhalation toxicology</a:t>
            </a:r>
          </a:p>
          <a:p>
            <a:pPr>
              <a:buFontTx/>
              <a:buNone/>
            </a:pPr>
            <a:r>
              <a:rPr lang="en-US" altLang="en-US" sz="1200" b="1" dirty="0">
                <a:solidFill>
                  <a:srgbClr val="509E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Publications and Recognitions: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Link to my publications</a:t>
            </a:r>
            <a:endParaRPr lang="en-US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Editorial Boards: Current Gene Therapy; MDPI Cells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EPA TSCA Science Advisory Committee on chemicals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S&amp;T Faculty Excellence Award and Faculty Research Award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280" y="4024410"/>
            <a:ext cx="1341446" cy="1004790"/>
          </a:xfrm>
          <a:prstGeom prst="rect">
            <a:avLst/>
          </a:prstGeom>
        </p:spPr>
      </p:pic>
      <p:pic>
        <p:nvPicPr>
          <p:cNvPr id="6" name="圖片 1" descr="一張含有 文字, 螢幕擷取畫面, 圖表, 繪圖 的圖片&#10;&#10;自動產生的描述">
            <a:extLst>
              <a:ext uri="{FF2B5EF4-FFF2-40B4-BE49-F238E27FC236}">
                <a16:creationId xmlns:a16="http://schemas.microsoft.com/office/drawing/2014/main" id="{5B46835C-DF9C-97BB-EFC3-EECFBEC1B46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0693" t="4935" r="14672" b="63855"/>
          <a:stretch/>
        </p:blipFill>
        <p:spPr>
          <a:xfrm>
            <a:off x="4635995" y="2954616"/>
            <a:ext cx="4320626" cy="10608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C0D6150-7DC3-E5C0-EC15-D28791BED62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61249" y="1311583"/>
            <a:ext cx="3757986" cy="112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0639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9940</TotalTime>
  <Words>270</Words>
  <Application>Microsoft Macintosh PowerPoint</Application>
  <PresentationFormat>On-screen Show (4:3)</PresentationFormat>
  <Paragraphs>31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Orgon Slab</vt:lpstr>
      <vt:lpstr>Times New Roman</vt:lpstr>
      <vt:lpstr>Office Theme</vt:lpstr>
      <vt:lpstr>1_Custom Design</vt:lpstr>
      <vt:lpstr>Custom Design</vt:lpstr>
      <vt:lpstr>PowerPoint Presentation</vt:lpstr>
    </vt:vector>
  </TitlesOfParts>
  <Company>Missouri University of Science and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Joe Miner</dc:creator>
  <cp:lastModifiedBy>Huang, Yue-wern</cp:lastModifiedBy>
  <cp:revision>448</cp:revision>
  <cp:lastPrinted>2014-10-02T23:52:06Z</cp:lastPrinted>
  <dcterms:created xsi:type="dcterms:W3CDTF">2011-01-20T20:51:22Z</dcterms:created>
  <dcterms:modified xsi:type="dcterms:W3CDTF">2023-07-11T01:55:17Z</dcterms:modified>
</cp:coreProperties>
</file>